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7"/>
    <p:sldId id="257" r:id="rId18"/>
    <p:sldId id="258" r:id="rId19"/>
    <p:sldId id="259" r:id="rId20"/>
    <p:sldId id="260" r:id="rId21"/>
    <p:sldId id="261" r:id="rId22"/>
    <p:sldId id="262" r:id="rId23"/>
    <p:sldId id="263" r:id="rId24"/>
    <p:sldId id="264" r:id="rId25"/>
    <p:sldId id="265" r:id="rId26"/>
  </p:sldIdLst>
  <p:sldSz cx="18288000" cy="10287000"/>
  <p:notesSz cx="6858000" cy="9144000"/>
  <p:embeddedFontLst>
    <p:embeddedFont>
      <p:font typeface="Sifonn" charset="1" panose="00000000000000000000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Canva Sans" charset="1" panose="020B0503030501040103"/>
      <p:regular r:id="rId11"/>
    </p:embeddedFont>
    <p:embeddedFont>
      <p:font typeface="Canva Sans Bold" charset="1" panose="020B0803030501040103"/>
      <p:regular r:id="rId12"/>
    </p:embeddedFont>
    <p:embeddedFont>
      <p:font typeface="Canva Sans Italics" charset="1" panose="020B0503030501040103"/>
      <p:regular r:id="rId13"/>
    </p:embeddedFont>
    <p:embeddedFont>
      <p:font typeface="Canva Sans Bold Italics" charset="1" panose="020B0803030501040103"/>
      <p:regular r:id="rId14"/>
    </p:embeddedFont>
    <p:embeddedFont>
      <p:font typeface="Canva Sans Medium" charset="1" panose="020B0603030501040103"/>
      <p:regular r:id="rId15"/>
    </p:embeddedFont>
    <p:embeddedFont>
      <p:font typeface="Canva Sans Medium Italics" charset="1" panose="020B0603030501040103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slides/slide1.xml" Type="http://schemas.openxmlformats.org/officeDocument/2006/relationships/slide"/><Relationship Id="rId18" Target="slides/slide2.xml" Type="http://schemas.openxmlformats.org/officeDocument/2006/relationships/slide"/><Relationship Id="rId19" Target="slides/slide3.xml" Type="http://schemas.openxmlformats.org/officeDocument/2006/relationships/slide"/><Relationship Id="rId2" Target="presProps.xml" Type="http://schemas.openxmlformats.org/officeDocument/2006/relationships/presProps"/><Relationship Id="rId20" Target="slides/slide4.xml" Type="http://schemas.openxmlformats.org/officeDocument/2006/relationships/slide"/><Relationship Id="rId21" Target="slides/slide5.xml" Type="http://schemas.openxmlformats.org/officeDocument/2006/relationships/slide"/><Relationship Id="rId22" Target="slides/slide6.xml" Type="http://schemas.openxmlformats.org/officeDocument/2006/relationships/slide"/><Relationship Id="rId23" Target="slides/slide7.xml" Type="http://schemas.openxmlformats.org/officeDocument/2006/relationships/slide"/><Relationship Id="rId24" Target="slides/slide8.xml" Type="http://schemas.openxmlformats.org/officeDocument/2006/relationships/slide"/><Relationship Id="rId25" Target="slides/slide9.xml" Type="http://schemas.openxmlformats.org/officeDocument/2006/relationships/slide"/><Relationship Id="rId26" Target="slides/slide10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557035" y="0"/>
            <a:ext cx="7730965" cy="10287000"/>
            <a:chOff x="0" y="0"/>
            <a:chExt cx="10307953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8863" t="0" r="28863" b="0"/>
            <a:stretch>
              <a:fillRect/>
            </a:stretch>
          </p:blipFill>
          <p:spPr>
            <a:xfrm flipH="false" flipV="false">
              <a:off x="0" y="0"/>
              <a:ext cx="10307953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028700" y="1019175"/>
            <a:ext cx="8115300" cy="3819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561"/>
              </a:lnSpc>
            </a:pPr>
            <a:r>
              <a:rPr lang="en-US" sz="6301">
                <a:solidFill>
                  <a:srgbClr val="FFFFFF"/>
                </a:solidFill>
                <a:latin typeface="Sifonn"/>
              </a:rPr>
              <a:t>SECURE KONZA - A CYBERSECURITY FRAMEWORK FOR SMART CITIES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324363"/>
            <a:ext cx="9020934" cy="672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459"/>
              </a:lnSpc>
            </a:pPr>
            <a:r>
              <a:rPr lang="en-US" sz="3899">
                <a:solidFill>
                  <a:srgbClr val="FFFFFF"/>
                </a:solidFill>
                <a:latin typeface="Sifonn"/>
              </a:rPr>
              <a:t>ANTHONY KIMANZI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7189282"/>
            <a:ext cx="8115300" cy="672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459"/>
              </a:lnSpc>
            </a:pPr>
            <a:r>
              <a:rPr lang="en-US" sz="3899">
                <a:solidFill>
                  <a:srgbClr val="FFFFFF"/>
                </a:solidFill>
                <a:latin typeface="Sifonn"/>
              </a:rPr>
              <a:t>DANIEL KITHOME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949203"/>
            <a:ext cx="9020934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Canva Sans Italics"/>
              </a:rPr>
              <a:t>(SOFTWARE ENGINEER &amp; CYBERSECURITY PROFESSIONAL)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7938135"/>
            <a:ext cx="9020934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Canva Sans Italics"/>
              </a:rPr>
              <a:t>(RESEARCHER &amp; CYBERSECURITY PROFESSIONAL)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111" r="0" b="-811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919862" y="3072726"/>
            <a:ext cx="7000610" cy="4968923"/>
            <a:chOff x="0" y="0"/>
            <a:chExt cx="5420212" cy="384718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420212" cy="3847182"/>
            </a:xfrm>
            <a:custGeom>
              <a:avLst/>
              <a:gdLst/>
              <a:ahLst/>
              <a:cxnLst/>
              <a:rect r="r" b="b" t="t" l="l"/>
              <a:pathLst>
                <a:path h="3847182" w="5420212">
                  <a:moveTo>
                    <a:pt x="5295752" y="3847181"/>
                  </a:moveTo>
                  <a:lnTo>
                    <a:pt x="124460" y="3847181"/>
                  </a:lnTo>
                  <a:cubicBezTo>
                    <a:pt x="55880" y="3847181"/>
                    <a:pt x="0" y="3791302"/>
                    <a:pt x="0" y="372272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5752" y="0"/>
                  </a:lnTo>
                  <a:cubicBezTo>
                    <a:pt x="5364332" y="0"/>
                    <a:pt x="5420212" y="55880"/>
                    <a:pt x="5420212" y="124460"/>
                  </a:cubicBezTo>
                  <a:lnTo>
                    <a:pt x="5420212" y="3722722"/>
                  </a:lnTo>
                  <a:cubicBezTo>
                    <a:pt x="5420212" y="3791302"/>
                    <a:pt x="5364332" y="3847182"/>
                    <a:pt x="5295752" y="3847182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367528" y="3072726"/>
            <a:ext cx="7000610" cy="4968923"/>
            <a:chOff x="0" y="0"/>
            <a:chExt cx="5420212" cy="384718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420212" cy="3847182"/>
            </a:xfrm>
            <a:custGeom>
              <a:avLst/>
              <a:gdLst/>
              <a:ahLst/>
              <a:cxnLst/>
              <a:rect r="r" b="b" t="t" l="l"/>
              <a:pathLst>
                <a:path h="3847182" w="5420212">
                  <a:moveTo>
                    <a:pt x="5295752" y="3847181"/>
                  </a:moveTo>
                  <a:lnTo>
                    <a:pt x="124460" y="3847181"/>
                  </a:lnTo>
                  <a:cubicBezTo>
                    <a:pt x="55880" y="3847181"/>
                    <a:pt x="0" y="3791302"/>
                    <a:pt x="0" y="372272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5752" y="0"/>
                  </a:lnTo>
                  <a:cubicBezTo>
                    <a:pt x="5364332" y="0"/>
                    <a:pt x="5420212" y="55880"/>
                    <a:pt x="5420212" y="124460"/>
                  </a:cubicBezTo>
                  <a:lnTo>
                    <a:pt x="5420212" y="3722722"/>
                  </a:lnTo>
                  <a:cubicBezTo>
                    <a:pt x="5420212" y="3791302"/>
                    <a:pt x="5364332" y="3847182"/>
                    <a:pt x="5295752" y="3847182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697320" y="1386801"/>
            <a:ext cx="14893360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Conclusion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247656" y="4292301"/>
            <a:ext cx="5915133" cy="2929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4200" spc="-84">
                <a:solidFill>
                  <a:srgbClr val="FFFFFF"/>
                </a:solidFill>
                <a:latin typeface="Sifonn Bold"/>
              </a:rPr>
              <a:t>Secure Konza offers a comprehensive solution to the cybersecurity challenges faced by smart cities.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80697" y="4292301"/>
            <a:ext cx="5915133" cy="3510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4200" spc="-84">
                <a:solidFill>
                  <a:srgbClr val="FFFFFF"/>
                </a:solidFill>
                <a:latin typeface="Sifonn Bold"/>
              </a:rPr>
              <a:t>By implementing this framework, Konza can ensure the security of its digital infrastructure while fostering public trust in its services.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247656" y="3235494"/>
            <a:ext cx="731749" cy="66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"/>
              </a:rPr>
              <a:t>a)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680697" y="3235494"/>
            <a:ext cx="731749" cy="66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"/>
              </a:rPr>
              <a:t>b)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1251" t="-85343" r="-1291" b="-4420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97320" y="3886834"/>
            <a:ext cx="6848034" cy="4057973"/>
            <a:chOff x="0" y="0"/>
            <a:chExt cx="6334160" cy="375346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34160" cy="3753464"/>
            </a:xfrm>
            <a:custGeom>
              <a:avLst/>
              <a:gdLst/>
              <a:ahLst/>
              <a:cxnLst/>
              <a:rect r="r" b="b" t="t" l="l"/>
              <a:pathLst>
                <a:path h="3753464" w="6334160">
                  <a:moveTo>
                    <a:pt x="6209700" y="3753464"/>
                  </a:moveTo>
                  <a:lnTo>
                    <a:pt x="124460" y="3753464"/>
                  </a:lnTo>
                  <a:cubicBezTo>
                    <a:pt x="55880" y="3753464"/>
                    <a:pt x="0" y="3697584"/>
                    <a:pt x="0" y="362900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209700" y="0"/>
                  </a:lnTo>
                  <a:cubicBezTo>
                    <a:pt x="6278280" y="0"/>
                    <a:pt x="6334160" y="55880"/>
                    <a:pt x="6334160" y="124460"/>
                  </a:cubicBezTo>
                  <a:lnTo>
                    <a:pt x="6334160" y="3629004"/>
                  </a:lnTo>
                  <a:cubicBezTo>
                    <a:pt x="6334160" y="3697584"/>
                    <a:pt x="6278280" y="3753464"/>
                    <a:pt x="6209700" y="3753464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433616" y="3886834"/>
            <a:ext cx="7614340" cy="4057973"/>
            <a:chOff x="0" y="0"/>
            <a:chExt cx="7042963" cy="375346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042962" cy="3753464"/>
            </a:xfrm>
            <a:custGeom>
              <a:avLst/>
              <a:gdLst/>
              <a:ahLst/>
              <a:cxnLst/>
              <a:rect r="r" b="b" t="t" l="l"/>
              <a:pathLst>
                <a:path h="3753464" w="7042962">
                  <a:moveTo>
                    <a:pt x="6918503" y="3753464"/>
                  </a:moveTo>
                  <a:lnTo>
                    <a:pt x="124460" y="3753464"/>
                  </a:lnTo>
                  <a:cubicBezTo>
                    <a:pt x="55880" y="3753464"/>
                    <a:pt x="0" y="3697584"/>
                    <a:pt x="0" y="362900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918503" y="0"/>
                  </a:lnTo>
                  <a:cubicBezTo>
                    <a:pt x="6987083" y="0"/>
                    <a:pt x="7042962" y="55880"/>
                    <a:pt x="7042962" y="124460"/>
                  </a:cubicBezTo>
                  <a:lnTo>
                    <a:pt x="7042962" y="3629004"/>
                  </a:lnTo>
                  <a:cubicBezTo>
                    <a:pt x="7042962" y="3697584"/>
                    <a:pt x="6987083" y="3753464"/>
                    <a:pt x="6918503" y="3753464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697320" y="1789144"/>
            <a:ext cx="14893360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Problem Statement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33805" y="4819650"/>
            <a:ext cx="6175065" cy="2935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8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Smart cities like Konza are increasingly reliant on digital infrastructure, making them vulnerable to cyber threats.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98591" y="3763009"/>
            <a:ext cx="731749" cy="66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"/>
              </a:rPr>
              <a:t>a)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164864" y="5114925"/>
            <a:ext cx="6425816" cy="2345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8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Failure to address these threats can lead to data breaches, service disruptions, and loss of public trust.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798990" y="3763009"/>
            <a:ext cx="731749" cy="66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b)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1251" t="-85343" r="-1291" b="-4420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85051" y="3886834"/>
            <a:ext cx="8357424" cy="4359851"/>
            <a:chOff x="0" y="0"/>
            <a:chExt cx="7730286" cy="403268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730286" cy="4032690"/>
            </a:xfrm>
            <a:custGeom>
              <a:avLst/>
              <a:gdLst/>
              <a:ahLst/>
              <a:cxnLst/>
              <a:rect r="r" b="b" t="t" l="l"/>
              <a:pathLst>
                <a:path h="4032690" w="7730286">
                  <a:moveTo>
                    <a:pt x="7605826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605826" y="0"/>
                  </a:lnTo>
                  <a:cubicBezTo>
                    <a:pt x="7674406" y="0"/>
                    <a:pt x="7730286" y="55880"/>
                    <a:pt x="7730286" y="124460"/>
                  </a:cubicBezTo>
                  <a:lnTo>
                    <a:pt x="7730286" y="3908229"/>
                  </a:lnTo>
                  <a:cubicBezTo>
                    <a:pt x="7730286" y="3976809"/>
                    <a:pt x="7674406" y="4032690"/>
                    <a:pt x="7605826" y="4032690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697320" y="1789144"/>
            <a:ext cx="14893360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Solution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97320" y="4760588"/>
            <a:ext cx="6825264" cy="2935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8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Secure Konza is a comprehensive cybersecurity framework designed to protect the digital infrastructure of smart cities.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31446" y="3847521"/>
            <a:ext cx="731749" cy="66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a)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980780" y="3886834"/>
            <a:ext cx="7278520" cy="4359851"/>
            <a:chOff x="0" y="0"/>
            <a:chExt cx="6732343" cy="403268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732343" cy="4032690"/>
            </a:xfrm>
            <a:custGeom>
              <a:avLst/>
              <a:gdLst/>
              <a:ahLst/>
              <a:cxnLst/>
              <a:rect r="r" b="b" t="t" l="l"/>
              <a:pathLst>
                <a:path h="4032690" w="6732343">
                  <a:moveTo>
                    <a:pt x="6607883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607883" y="0"/>
                  </a:lnTo>
                  <a:cubicBezTo>
                    <a:pt x="6676463" y="0"/>
                    <a:pt x="6732343" y="55880"/>
                    <a:pt x="6732343" y="124460"/>
                  </a:cubicBezTo>
                  <a:lnTo>
                    <a:pt x="6732343" y="3908229"/>
                  </a:lnTo>
                  <a:cubicBezTo>
                    <a:pt x="6732343" y="3976809"/>
                    <a:pt x="6676463" y="4032690"/>
                    <a:pt x="6607883" y="4032690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304499" y="4996047"/>
            <a:ext cx="6546607" cy="2935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8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The framework covers 16 key areas, from governance and risk management to incident response and public engagement.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304499" y="4120127"/>
            <a:ext cx="731749" cy="66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b)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47" t="-3900" r="-6123" b="-2268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919862" y="3072726"/>
            <a:ext cx="7000610" cy="5154694"/>
            <a:chOff x="0" y="0"/>
            <a:chExt cx="5420212" cy="399101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420212" cy="3991015"/>
            </a:xfrm>
            <a:custGeom>
              <a:avLst/>
              <a:gdLst/>
              <a:ahLst/>
              <a:cxnLst/>
              <a:rect r="r" b="b" t="t" l="l"/>
              <a:pathLst>
                <a:path h="3991015" w="5420212">
                  <a:moveTo>
                    <a:pt x="5295752" y="3991015"/>
                  </a:moveTo>
                  <a:lnTo>
                    <a:pt x="124460" y="3991015"/>
                  </a:lnTo>
                  <a:cubicBezTo>
                    <a:pt x="55880" y="3991015"/>
                    <a:pt x="0" y="3935135"/>
                    <a:pt x="0" y="386655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5752" y="0"/>
                  </a:lnTo>
                  <a:cubicBezTo>
                    <a:pt x="5364332" y="0"/>
                    <a:pt x="5420212" y="55880"/>
                    <a:pt x="5420212" y="124460"/>
                  </a:cubicBezTo>
                  <a:lnTo>
                    <a:pt x="5420212" y="3866555"/>
                  </a:lnTo>
                  <a:cubicBezTo>
                    <a:pt x="5420212" y="3935135"/>
                    <a:pt x="5364332" y="3991015"/>
                    <a:pt x="5295752" y="3991015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367528" y="3072726"/>
            <a:ext cx="7000610" cy="5154694"/>
            <a:chOff x="0" y="0"/>
            <a:chExt cx="5420212" cy="399101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420212" cy="3991015"/>
            </a:xfrm>
            <a:custGeom>
              <a:avLst/>
              <a:gdLst/>
              <a:ahLst/>
              <a:cxnLst/>
              <a:rect r="r" b="b" t="t" l="l"/>
              <a:pathLst>
                <a:path h="3991015" w="5420212">
                  <a:moveTo>
                    <a:pt x="5295752" y="3991015"/>
                  </a:moveTo>
                  <a:lnTo>
                    <a:pt x="124460" y="3991015"/>
                  </a:lnTo>
                  <a:cubicBezTo>
                    <a:pt x="55880" y="3991015"/>
                    <a:pt x="0" y="3935135"/>
                    <a:pt x="0" y="386655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5752" y="0"/>
                  </a:lnTo>
                  <a:cubicBezTo>
                    <a:pt x="5364332" y="0"/>
                    <a:pt x="5420212" y="55880"/>
                    <a:pt x="5420212" y="124460"/>
                  </a:cubicBezTo>
                  <a:lnTo>
                    <a:pt x="5420212" y="3866555"/>
                  </a:lnTo>
                  <a:cubicBezTo>
                    <a:pt x="5420212" y="3935135"/>
                    <a:pt x="5364332" y="3991015"/>
                    <a:pt x="5295752" y="3991015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697320" y="1767801"/>
            <a:ext cx="14893360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Framework Overview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247656" y="4285530"/>
            <a:ext cx="5915133" cy="2929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4200" spc="-84">
                <a:solidFill>
                  <a:srgbClr val="FFFFFF"/>
                </a:solidFill>
                <a:latin typeface="Sifonn Bold"/>
              </a:rPr>
              <a:t>The framework is divided into 16 key areas, each addressing a specific aspect of cybersecurity.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80697" y="4285530"/>
            <a:ext cx="5915133" cy="4091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4200" spc="-84">
                <a:solidFill>
                  <a:srgbClr val="FFFFFF"/>
                </a:solidFill>
                <a:latin typeface="Sifonn Bold"/>
              </a:rPr>
              <a:t>These areas work together to provide a holistic approach to cybersecurity, ensuring that all potential vulnerabilities are addressed.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247656" y="3235494"/>
            <a:ext cx="731749" cy="66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"/>
              </a:rPr>
              <a:t>a)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680697" y="3235494"/>
            <a:ext cx="731749" cy="66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"/>
              </a:rPr>
              <a:t>b)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47" t="-3900" r="-6123" b="-2268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367528" y="3538403"/>
            <a:ext cx="7000610" cy="5042759"/>
            <a:chOff x="0" y="0"/>
            <a:chExt cx="5420212" cy="390434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420212" cy="3904349"/>
            </a:xfrm>
            <a:custGeom>
              <a:avLst/>
              <a:gdLst/>
              <a:ahLst/>
              <a:cxnLst/>
              <a:rect r="r" b="b" t="t" l="l"/>
              <a:pathLst>
                <a:path h="3904349" w="5420212">
                  <a:moveTo>
                    <a:pt x="5295752" y="3904349"/>
                  </a:moveTo>
                  <a:lnTo>
                    <a:pt x="124460" y="3904349"/>
                  </a:lnTo>
                  <a:cubicBezTo>
                    <a:pt x="55880" y="3904349"/>
                    <a:pt x="0" y="3848469"/>
                    <a:pt x="0" y="377988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5752" y="0"/>
                  </a:lnTo>
                  <a:cubicBezTo>
                    <a:pt x="5364332" y="0"/>
                    <a:pt x="5420212" y="55880"/>
                    <a:pt x="5420212" y="124460"/>
                  </a:cubicBezTo>
                  <a:lnTo>
                    <a:pt x="5420212" y="3779889"/>
                  </a:lnTo>
                  <a:cubicBezTo>
                    <a:pt x="5420212" y="3848469"/>
                    <a:pt x="5364332" y="3904349"/>
                    <a:pt x="5295752" y="3904349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666442" y="4933318"/>
            <a:ext cx="6402782" cy="2929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4200" spc="-84">
                <a:solidFill>
                  <a:srgbClr val="FFFFFF"/>
                </a:solidFill>
                <a:latin typeface="Sifonn Bold"/>
              </a:rPr>
              <a:t>These features ensure that the framework is adaptable and responsive to the evolving cybersecurity landscape.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657476" y="3559432"/>
            <a:ext cx="731749" cy="66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"/>
              </a:rPr>
              <a:t>b)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97320" y="1767801"/>
            <a:ext cx="14893360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Key Features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919862" y="3538403"/>
            <a:ext cx="7000610" cy="5042759"/>
            <a:chOff x="0" y="0"/>
            <a:chExt cx="5420212" cy="390434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420212" cy="3904349"/>
            </a:xfrm>
            <a:custGeom>
              <a:avLst/>
              <a:gdLst/>
              <a:ahLst/>
              <a:cxnLst/>
              <a:rect r="r" b="b" t="t" l="l"/>
              <a:pathLst>
                <a:path h="3904349" w="5420212">
                  <a:moveTo>
                    <a:pt x="5295752" y="3904349"/>
                  </a:moveTo>
                  <a:lnTo>
                    <a:pt x="124460" y="3904349"/>
                  </a:lnTo>
                  <a:cubicBezTo>
                    <a:pt x="55880" y="3904349"/>
                    <a:pt x="0" y="3848469"/>
                    <a:pt x="0" y="377988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5752" y="0"/>
                  </a:lnTo>
                  <a:cubicBezTo>
                    <a:pt x="5364332" y="0"/>
                    <a:pt x="5420212" y="55880"/>
                    <a:pt x="5420212" y="124460"/>
                  </a:cubicBezTo>
                  <a:lnTo>
                    <a:pt x="5420212" y="3779889"/>
                  </a:lnTo>
                  <a:cubicBezTo>
                    <a:pt x="5420212" y="3848469"/>
                    <a:pt x="5364332" y="3904349"/>
                    <a:pt x="5295752" y="3904349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919862" y="4489221"/>
            <a:ext cx="6643643" cy="4091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4200" spc="-84">
                <a:solidFill>
                  <a:srgbClr val="FFFFFF"/>
                </a:solidFill>
                <a:latin typeface="Sifonn Bold"/>
              </a:rPr>
              <a:t>Secure Konza includes unique features such as robust IoT device security measures, public engagement initiatives, and continuous monitoring systems.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256253" y="3559432"/>
            <a:ext cx="731749" cy="66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"/>
              </a:rPr>
              <a:t>a)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" r="0" b="-166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327835" y="1222494"/>
            <a:ext cx="7000610" cy="4433801"/>
            <a:chOff x="0" y="0"/>
            <a:chExt cx="5420212" cy="343286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420212" cy="3432864"/>
            </a:xfrm>
            <a:custGeom>
              <a:avLst/>
              <a:gdLst/>
              <a:ahLst/>
              <a:cxnLst/>
              <a:rect r="r" b="b" t="t" l="l"/>
              <a:pathLst>
                <a:path h="3432864" w="5420212">
                  <a:moveTo>
                    <a:pt x="5295752" y="3432864"/>
                  </a:moveTo>
                  <a:lnTo>
                    <a:pt x="124460" y="3432864"/>
                  </a:lnTo>
                  <a:cubicBezTo>
                    <a:pt x="55880" y="3432864"/>
                    <a:pt x="0" y="3376984"/>
                    <a:pt x="0" y="330840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5752" y="0"/>
                  </a:lnTo>
                  <a:cubicBezTo>
                    <a:pt x="5364332" y="0"/>
                    <a:pt x="5420212" y="55880"/>
                    <a:pt x="5420212" y="124460"/>
                  </a:cubicBezTo>
                  <a:lnTo>
                    <a:pt x="5420212" y="3308404"/>
                  </a:lnTo>
                  <a:cubicBezTo>
                    <a:pt x="5420212" y="3376984"/>
                    <a:pt x="5364332" y="3432864"/>
                    <a:pt x="5295752" y="3432864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327835" y="6428058"/>
            <a:ext cx="7000610" cy="2413540"/>
            <a:chOff x="0" y="0"/>
            <a:chExt cx="5420212" cy="18686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420212" cy="1868680"/>
            </a:xfrm>
            <a:custGeom>
              <a:avLst/>
              <a:gdLst/>
              <a:ahLst/>
              <a:cxnLst/>
              <a:rect r="r" b="b" t="t" l="l"/>
              <a:pathLst>
                <a:path h="1868680" w="5420212">
                  <a:moveTo>
                    <a:pt x="5295752" y="1868680"/>
                  </a:moveTo>
                  <a:lnTo>
                    <a:pt x="124460" y="1868680"/>
                  </a:lnTo>
                  <a:cubicBezTo>
                    <a:pt x="55880" y="1868680"/>
                    <a:pt x="0" y="1812800"/>
                    <a:pt x="0" y="174422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5752" y="0"/>
                  </a:lnTo>
                  <a:cubicBezTo>
                    <a:pt x="5364332" y="0"/>
                    <a:pt x="5420212" y="55880"/>
                    <a:pt x="5420212" y="124460"/>
                  </a:cubicBezTo>
                  <a:lnTo>
                    <a:pt x="5420212" y="1744220"/>
                  </a:lnTo>
                  <a:cubicBezTo>
                    <a:pt x="5420212" y="1812800"/>
                    <a:pt x="5364332" y="1868680"/>
                    <a:pt x="5295752" y="1868680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9585999" y="2130139"/>
            <a:ext cx="6742445" cy="3526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8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"/>
              </a:rPr>
              <a:t>Implementing Secure Konza can lead to improved data security, effective risk management, and compliance with international cybersecurity regulations.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40070" y="7072352"/>
            <a:ext cx="5976140" cy="1754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8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"/>
              </a:rPr>
              <a:t>It can also enhance public trust in the city’s digital services.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514850"/>
            <a:ext cx="6687186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 spc="-160">
                <a:solidFill>
                  <a:srgbClr val="FFFFFF"/>
                </a:solidFill>
                <a:latin typeface="Sifonn Bold"/>
              </a:rPr>
              <a:t>Benefits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585999" y="1237997"/>
            <a:ext cx="731749" cy="66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"/>
              </a:rPr>
              <a:t>a)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585999" y="6304233"/>
            <a:ext cx="731749" cy="66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"/>
              </a:rPr>
              <a:t>b)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" r="0" b="-166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059583" y="6792218"/>
            <a:ext cx="7265014" cy="3149117"/>
            <a:chOff x="0" y="0"/>
            <a:chExt cx="5624927" cy="243819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624927" cy="2438199"/>
            </a:xfrm>
            <a:custGeom>
              <a:avLst/>
              <a:gdLst/>
              <a:ahLst/>
              <a:cxnLst/>
              <a:rect r="r" b="b" t="t" l="l"/>
              <a:pathLst>
                <a:path h="2438199" w="5624927">
                  <a:moveTo>
                    <a:pt x="5500467" y="2438199"/>
                  </a:moveTo>
                  <a:lnTo>
                    <a:pt x="124460" y="2438199"/>
                  </a:lnTo>
                  <a:cubicBezTo>
                    <a:pt x="55880" y="2438199"/>
                    <a:pt x="0" y="2382319"/>
                    <a:pt x="0" y="231373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500467" y="0"/>
                  </a:lnTo>
                  <a:cubicBezTo>
                    <a:pt x="5569047" y="0"/>
                    <a:pt x="5624927" y="55880"/>
                    <a:pt x="5624927" y="124460"/>
                  </a:cubicBezTo>
                  <a:lnTo>
                    <a:pt x="5624927" y="2313739"/>
                  </a:lnTo>
                  <a:cubicBezTo>
                    <a:pt x="5624927" y="2382319"/>
                    <a:pt x="5569047" y="2438199"/>
                    <a:pt x="5500467" y="2438199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36385" y="7596280"/>
            <a:ext cx="5976140" cy="2345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8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"/>
              </a:rPr>
              <a:t>Adequate resources will be allocated for each step of the implementation process.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4334768"/>
            <a:ext cx="7372255" cy="245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 spc="-160">
                <a:solidFill>
                  <a:srgbClr val="FFFFFF"/>
                </a:solidFill>
                <a:latin typeface="Sifonn Bold"/>
              </a:rPr>
              <a:t>Implementation Strategy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36385" y="6668393"/>
            <a:ext cx="731749" cy="66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"/>
              </a:rPr>
              <a:t>b)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059583" y="1028700"/>
            <a:ext cx="7000610" cy="5210285"/>
            <a:chOff x="0" y="0"/>
            <a:chExt cx="5420212" cy="403405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420212" cy="4034056"/>
            </a:xfrm>
            <a:custGeom>
              <a:avLst/>
              <a:gdLst/>
              <a:ahLst/>
              <a:cxnLst/>
              <a:rect r="r" b="b" t="t" l="l"/>
              <a:pathLst>
                <a:path h="4034056" w="5420212">
                  <a:moveTo>
                    <a:pt x="5295752" y="4034056"/>
                  </a:moveTo>
                  <a:lnTo>
                    <a:pt x="124460" y="4034056"/>
                  </a:lnTo>
                  <a:cubicBezTo>
                    <a:pt x="55880" y="4034056"/>
                    <a:pt x="0" y="3978176"/>
                    <a:pt x="0" y="390959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5752" y="0"/>
                  </a:lnTo>
                  <a:cubicBezTo>
                    <a:pt x="5364332" y="0"/>
                    <a:pt x="5420212" y="55880"/>
                    <a:pt x="5420212" y="124460"/>
                  </a:cubicBezTo>
                  <a:lnTo>
                    <a:pt x="5420212" y="3909596"/>
                  </a:lnTo>
                  <a:cubicBezTo>
                    <a:pt x="5420212" y="3978176"/>
                    <a:pt x="5364332" y="4034056"/>
                    <a:pt x="5295752" y="4034056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425458" y="1890066"/>
            <a:ext cx="6533266" cy="411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8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"/>
              </a:rPr>
              <a:t>The implementation of Secure Konza involves a step-by-step process, starting with the establishment of a Cybersecurity Task Force and the appointment of a CISO.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36385" y="963855"/>
            <a:ext cx="731749" cy="66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"/>
              </a:rPr>
              <a:t>a)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888" r="0" b="-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94103" y="4898449"/>
            <a:ext cx="7349897" cy="4359851"/>
            <a:chOff x="0" y="0"/>
            <a:chExt cx="6798364" cy="403268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798364" cy="4032690"/>
            </a:xfrm>
            <a:custGeom>
              <a:avLst/>
              <a:gdLst/>
              <a:ahLst/>
              <a:cxnLst/>
              <a:rect r="r" b="b" t="t" l="l"/>
              <a:pathLst>
                <a:path h="4032690" w="6798364">
                  <a:moveTo>
                    <a:pt x="6673903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673903" y="0"/>
                  </a:lnTo>
                  <a:cubicBezTo>
                    <a:pt x="6742484" y="0"/>
                    <a:pt x="6798364" y="55880"/>
                    <a:pt x="6798364" y="124460"/>
                  </a:cubicBezTo>
                  <a:lnTo>
                    <a:pt x="6798364" y="3908229"/>
                  </a:lnTo>
                  <a:cubicBezTo>
                    <a:pt x="6798364" y="3976809"/>
                    <a:pt x="6742484" y="4032690"/>
                    <a:pt x="6673903" y="4032690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199922" y="4898449"/>
            <a:ext cx="6894477" cy="4359851"/>
            <a:chOff x="0" y="0"/>
            <a:chExt cx="6377118" cy="40326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77118" cy="4032690"/>
            </a:xfrm>
            <a:custGeom>
              <a:avLst/>
              <a:gdLst/>
              <a:ahLst/>
              <a:cxnLst/>
              <a:rect r="r" b="b" t="t" l="l"/>
              <a:pathLst>
                <a:path h="4032690" w="6377118">
                  <a:moveTo>
                    <a:pt x="6252658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252658" y="0"/>
                  </a:lnTo>
                  <a:cubicBezTo>
                    <a:pt x="6321238" y="0"/>
                    <a:pt x="6377118" y="55880"/>
                    <a:pt x="6377118" y="124460"/>
                  </a:cubicBezTo>
                  <a:lnTo>
                    <a:pt x="6377118" y="3908229"/>
                  </a:lnTo>
                  <a:cubicBezTo>
                    <a:pt x="6377118" y="3976809"/>
                    <a:pt x="6321238" y="4032690"/>
                    <a:pt x="6252658" y="4032690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697320" y="1009650"/>
            <a:ext cx="14893360" cy="245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Partnerships and Collaborations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12470" y="6007663"/>
            <a:ext cx="6303061" cy="2935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8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Secure Konza will leverage partnerships with government agencies, cybersecurity organizations, and industry partners.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021039" y="5131742"/>
            <a:ext cx="731749" cy="66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"/>
              </a:rPr>
              <a:t>a)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523641" y="6007663"/>
            <a:ext cx="6067039" cy="2345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8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These collaborations will enhance the city’s ability to respond to cyber threats effectively.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523641" y="5131742"/>
            <a:ext cx="731749" cy="66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b)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888" r="0" b="-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757776" y="3667716"/>
            <a:ext cx="10772448" cy="4359851"/>
            <a:chOff x="0" y="0"/>
            <a:chExt cx="9964087" cy="403268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964087" cy="4032690"/>
            </a:xfrm>
            <a:custGeom>
              <a:avLst/>
              <a:gdLst/>
              <a:ahLst/>
              <a:cxnLst/>
              <a:rect r="r" b="b" t="t" l="l"/>
              <a:pathLst>
                <a:path h="4032690" w="9964087">
                  <a:moveTo>
                    <a:pt x="9839627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9839627" y="0"/>
                  </a:lnTo>
                  <a:cubicBezTo>
                    <a:pt x="9908208" y="0"/>
                    <a:pt x="9964087" y="55880"/>
                    <a:pt x="9964087" y="124460"/>
                  </a:cubicBezTo>
                  <a:lnTo>
                    <a:pt x="9964087" y="3908229"/>
                  </a:lnTo>
                  <a:cubicBezTo>
                    <a:pt x="9964087" y="3976809"/>
                    <a:pt x="9908208" y="4032690"/>
                    <a:pt x="9839627" y="4032690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697320" y="1009650"/>
            <a:ext cx="14893360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Success Metrics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996952" y="4203002"/>
            <a:ext cx="7452241" cy="2935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8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The success of Secure Konza will be measured by a reduction in cybersecurity incidents, improved compliance rates, and positive feedback from the public.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DAFw5xbqX4w</dc:identifier>
  <dcterms:modified xsi:type="dcterms:W3CDTF">2011-08-01T06:04:30Z</dcterms:modified>
  <cp:revision>1</cp:revision>
  <dc:title>SECURE KONZA PITCH</dc:title>
</cp:coreProperties>
</file>

<file path=docProps/thumbnail.jpeg>
</file>